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75" r:id="rId8"/>
    <p:sldId id="276" r:id="rId9"/>
    <p:sldId id="278" r:id="rId10"/>
    <p:sldId id="277" r:id="rId11"/>
    <p:sldId id="279" r:id="rId12"/>
    <p:sldId id="262" r:id="rId13"/>
    <p:sldId id="263" r:id="rId14"/>
    <p:sldId id="266" r:id="rId15"/>
    <p:sldId id="264" r:id="rId16"/>
    <p:sldId id="265" r:id="rId17"/>
    <p:sldId id="267" r:id="rId18"/>
    <p:sldId id="270" r:id="rId19"/>
    <p:sldId id="272" r:id="rId20"/>
    <p:sldId id="274" r:id="rId21"/>
    <p:sldId id="271" r:id="rId22"/>
    <p:sldId id="268" r:id="rId23"/>
    <p:sldId id="280" r:id="rId24"/>
    <p:sldId id="281" r:id="rId25"/>
    <p:sldId id="26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B94"/>
    <a:srgbClr val="25B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8C1E25-1AB0-480F-8B0D-6835921A9E0A}" v="1646" dt="2024-07-23T20:02:04.764"/>
    <p1510:client id="{4F2D1E85-3296-9298-C73B-BBAF58DE5F27}" v="2475" dt="2024-07-23T11:53:19.771"/>
    <p1510:client id="{6BF99D4F-DB93-DA32-218B-8655057CBB3A}" v="297" dt="2024-07-24T19:53:51.373"/>
    <p1510:client id="{7E6D86D7-D6E4-45FF-F9DC-46857BA7DC9E}" v="2893" dt="2024-07-23T22:00:15.105"/>
    <p1510:client id="{CC37863A-B6C3-A80B-56C0-1269E024A7C4}" v="97" dt="2024-07-23T23:29:18.995"/>
    <p1510:client id="{D0C5AC1C-D8B3-695E-D5FA-85D806DF2B89}" v="7" dt="2024-07-23T23:57:41.311"/>
    <p1510:client id="{DA86BDA4-2D6F-72D6-D410-FCC95EFA6220}" v="1295" dt="2024-07-23T00:02:15.397"/>
    <p1510:client id="{E9E25EC2-6C77-A2F7-2128-17FFBFD0F4C3}" v="187" dt="2024-07-24T19:30:52.3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24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92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80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80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96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82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3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15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49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0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7/25/24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92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049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jainaru/dog-breeds-ranking-best-to-wors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E9CBBE-AC27-4CB2-9A8C-6DA97C851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fferent Hand Drawn Graphs">
            <a:extLst>
              <a:ext uri="{FF2B5EF4-FFF2-40B4-BE49-F238E27FC236}">
                <a16:creationId xmlns:a16="http://schemas.microsoft.com/office/drawing/2014/main" id="{61DAD395-AB4A-38BA-3B14-67A8EF23BF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r="6250" b="6250"/>
          <a:stretch/>
        </p:blipFill>
        <p:spPr>
          <a:xfrm>
            <a:off x="12935" y="12913"/>
            <a:ext cx="12191979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510558D-AB62-4468-A217-6D39626A6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922924"/>
          </a:xfrm>
          <a:prstGeom prst="rect">
            <a:avLst/>
          </a:prstGeom>
          <a:gradFill>
            <a:gsLst>
              <a:gs pos="10000">
                <a:srgbClr val="000000">
                  <a:alpha val="38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078992"/>
            <a:ext cx="10202535" cy="2694030"/>
          </a:xfrm>
        </p:spPr>
        <p:txBody>
          <a:bodyPr anchor="t">
            <a:normAutofit/>
          </a:bodyPr>
          <a:lstStyle/>
          <a:p>
            <a:r>
              <a:rPr lang="en-US" sz="6800">
                <a:solidFill>
                  <a:srgbClr val="FFFFFF"/>
                </a:solidFill>
              </a:rPr>
              <a:t>Knowledge Graphs</a:t>
            </a: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F0EF3CC-90B1-4D25-8757-67F368728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572001"/>
            <a:ext cx="12192000" cy="2285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9941" y="4832772"/>
            <a:ext cx="2934695" cy="1674913"/>
          </a:xfrm>
        </p:spPr>
        <p:txBody>
          <a:bodyPr anchor="b">
            <a:normAutofit/>
          </a:bodyPr>
          <a:lstStyle/>
          <a:p>
            <a:r>
              <a:rPr lang="en-US"/>
              <a:t>Alkiviadis Kariotis</a:t>
            </a:r>
          </a:p>
          <a:p>
            <a:r>
              <a:rPr lang="en-US" err="1"/>
              <a:t>Ioanni</a:t>
            </a:r>
            <a:r>
              <a:rPr lang="en-US"/>
              <a:t> </a:t>
            </a:r>
            <a:r>
              <a:rPr lang="en-US" err="1"/>
              <a:t>Tsaka</a:t>
            </a:r>
          </a:p>
          <a:p>
            <a:r>
              <a:rPr lang="en-US"/>
              <a:t>Maria Varna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5585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ogo with text on it&#10;&#10;Description automatically generated">
            <a:extLst>
              <a:ext uri="{FF2B5EF4-FFF2-40B4-BE49-F238E27FC236}">
                <a16:creationId xmlns:a16="http://schemas.microsoft.com/office/drawing/2014/main" id="{6995199C-2D3C-820D-02FC-FC060CEE7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23" y="4292976"/>
            <a:ext cx="2428230" cy="2400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0AC6F8-8B81-7009-7BE5-FCCFABA3A697}"/>
              </a:ext>
            </a:extLst>
          </p:cNvPr>
          <p:cNvSpPr txBox="1"/>
          <p:nvPr/>
        </p:nvSpPr>
        <p:spPr>
          <a:xfrm>
            <a:off x="9456992" y="5893016"/>
            <a:ext cx="25861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July 2024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BB1EE1-BABF-CC06-A415-117A840983CB}"/>
              </a:ext>
            </a:extLst>
          </p:cNvPr>
          <p:cNvSpPr txBox="1"/>
          <p:nvPr/>
        </p:nvSpPr>
        <p:spPr>
          <a:xfrm>
            <a:off x="2135192" y="3276170"/>
            <a:ext cx="861440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err="1">
                <a:ea typeface="+mn-lt"/>
                <a:cs typeface="+mn-lt"/>
              </a:rPr>
              <a:t>Wooftology</a:t>
            </a:r>
            <a:r>
              <a:rPr lang="en-US" sz="4000">
                <a:ea typeface="+mn-lt"/>
                <a:cs typeface="+mn-lt"/>
              </a:rPr>
              <a:t>: Dog Breeds Unleashed</a:t>
            </a:r>
            <a:endParaRPr lang="en-US" sz="4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79432C-DFF3-FB8D-8930-CC61E10E4849}"/>
              </a:ext>
            </a:extLst>
          </p:cNvPr>
          <p:cNvSpPr txBox="1"/>
          <p:nvPr/>
        </p:nvSpPr>
        <p:spPr>
          <a:xfrm>
            <a:off x="8426034" y="5529050"/>
            <a:ext cx="36124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Instructor: </a:t>
            </a:r>
            <a:r>
              <a:rPr lang="en-US" err="1"/>
              <a:t>Dr.Georgios</a:t>
            </a:r>
            <a:r>
              <a:rPr lang="en-US"/>
              <a:t> </a:t>
            </a:r>
            <a:r>
              <a:rPr lang="en-US" err="1"/>
              <a:t>Drakakis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40FE4D-AC7D-1889-0C1F-C78ED0802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8" y="255712"/>
            <a:ext cx="7034232" cy="567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C4EE69-5E17-AE6D-B57B-394E4FFFA3DA}"/>
              </a:ext>
            </a:extLst>
          </p:cNvPr>
          <p:cNvSpPr txBox="1"/>
          <p:nvPr/>
        </p:nvSpPr>
        <p:spPr>
          <a:xfrm>
            <a:off x="7361694" y="503695"/>
            <a:ext cx="46107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Everyone is here!!!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75C446-4FCE-2A98-5D0D-8268F6B81434}"/>
              </a:ext>
            </a:extLst>
          </p:cNvPr>
          <p:cNvSpPr txBox="1"/>
          <p:nvPr/>
        </p:nvSpPr>
        <p:spPr>
          <a:xfrm>
            <a:off x="7006526" y="4804474"/>
            <a:ext cx="51467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 graph shows all individuals, generated from </a:t>
            </a:r>
            <a:r>
              <a:rPr lang="en-US" err="1"/>
              <a:t>GraphDB</a:t>
            </a:r>
          </a:p>
        </p:txBody>
      </p:sp>
    </p:spTree>
    <p:extLst>
      <p:ext uri="{BB962C8B-B14F-4D97-AF65-F5344CB8AC3E}">
        <p14:creationId xmlns:p14="http://schemas.microsoft.com/office/powerpoint/2010/main" val="3537199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F96187D8-B32D-4D1A-8C48-A15933DDC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Premium Photo | Sad pug puppy">
            <a:extLst>
              <a:ext uri="{FF2B5EF4-FFF2-40B4-BE49-F238E27FC236}">
                <a16:creationId xmlns:a16="http://schemas.microsoft.com/office/drawing/2014/main" id="{5C3E5B7E-45C0-28EB-AFD3-475E73C7DC0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3927" b="1875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019BB32-A409-4C93-9090-8BDDC45E5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657600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0BD5A-AE06-3BB6-2B05-E0A43F692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314" y="803783"/>
            <a:ext cx="9958356" cy="20509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cap="all">
                <a:solidFill>
                  <a:srgbClr val="FFFFFF"/>
                </a:solidFill>
              </a:rPr>
              <a:t>PROPERTIES AND RESTRICTIONS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97558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4ED70DB-1943-4E5C-A1B6-D49DFE440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677195"/>
            <a:ext cx="12192000" cy="2180805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39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2D100-FAB8-B344-46F7-B9933409F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681" y="461960"/>
            <a:ext cx="4142340" cy="37617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8 ObjectProperties 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527F90-A6CA-3913-9069-4A68253EFA3C}"/>
              </a:ext>
            </a:extLst>
          </p:cNvPr>
          <p:cNvSpPr txBox="1"/>
          <p:nvPr/>
        </p:nvSpPr>
        <p:spPr>
          <a:xfrm>
            <a:off x="8084949" y="447338"/>
            <a:ext cx="31528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5 </a:t>
            </a:r>
            <a:r>
              <a:rPr lang="en-US" err="1"/>
              <a:t>DataProperties</a:t>
            </a:r>
            <a:r>
              <a:rPr lang="en-US"/>
              <a:t> and 6 </a:t>
            </a:r>
            <a:r>
              <a:rPr lang="en-US" err="1"/>
              <a:t>SubProperties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CF1711D7-D790-9DE9-3A9C-23C27BBD7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80" t="3211" r="-2805" b="9404"/>
          <a:stretch/>
        </p:blipFill>
        <p:spPr>
          <a:xfrm>
            <a:off x="7605618" y="1419998"/>
            <a:ext cx="4121562" cy="293413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748A986-5CFD-E03F-6090-7D56F9EBAE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1" t="4138" r="3254" b="11811"/>
          <a:stretch/>
        </p:blipFill>
        <p:spPr>
          <a:xfrm>
            <a:off x="396686" y="1421655"/>
            <a:ext cx="4126389" cy="2962174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609F8EC-9557-AC8E-463A-F519779B4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996261"/>
              </p:ext>
            </p:extLst>
          </p:nvPr>
        </p:nvGraphicFramePr>
        <p:xfrm>
          <a:off x="2771" y="1091831"/>
          <a:ext cx="2272680" cy="3694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2680">
                  <a:extLst>
                    <a:ext uri="{9D8B030D-6E8A-4147-A177-3AD203B41FA5}">
                      <a16:colId xmlns:a16="http://schemas.microsoft.com/office/drawing/2014/main" val="1709338852"/>
                    </a:ext>
                  </a:extLst>
                </a:gridCol>
              </a:tblGrid>
              <a:tr h="36949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31045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4A3F32A-E25C-4C54-0492-48C24A1123C2}"/>
              </a:ext>
            </a:extLst>
          </p:cNvPr>
          <p:cNvSpPr txBox="1"/>
          <p:nvPr/>
        </p:nvSpPr>
        <p:spPr>
          <a:xfrm>
            <a:off x="4817389" y="4468678"/>
            <a:ext cx="21181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RESTRICTIONS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541938-CECB-0D3A-2AE4-21BB182B2794}"/>
              </a:ext>
            </a:extLst>
          </p:cNvPr>
          <p:cNvCxnSpPr/>
          <p:nvPr/>
        </p:nvCxnSpPr>
        <p:spPr>
          <a:xfrm>
            <a:off x="6351561" y="4905052"/>
            <a:ext cx="1172704" cy="811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D674AD-0D85-6E31-C253-E12503122EBC}"/>
              </a:ext>
            </a:extLst>
          </p:cNvPr>
          <p:cNvCxnSpPr/>
          <p:nvPr/>
        </p:nvCxnSpPr>
        <p:spPr>
          <a:xfrm flipH="1">
            <a:off x="3921716" y="4905857"/>
            <a:ext cx="1177872" cy="798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39B362E-0159-B5D3-B176-08FA65437223}"/>
              </a:ext>
            </a:extLst>
          </p:cNvPr>
          <p:cNvSpPr/>
          <p:nvPr/>
        </p:nvSpPr>
        <p:spPr>
          <a:xfrm>
            <a:off x="1588576" y="5727915"/>
            <a:ext cx="2938220" cy="865321"/>
          </a:xfrm>
          <a:prstGeom prst="ellipse">
            <a:avLst/>
          </a:prstGeom>
          <a:solidFill>
            <a:srgbClr val="25B0B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4E999D-F9C0-3ECB-A11D-57B27CB0E8E0}"/>
              </a:ext>
            </a:extLst>
          </p:cNvPr>
          <p:cNvSpPr/>
          <p:nvPr/>
        </p:nvSpPr>
        <p:spPr>
          <a:xfrm>
            <a:off x="6941950" y="5740830"/>
            <a:ext cx="2931762" cy="865322"/>
          </a:xfrm>
          <a:prstGeom prst="ellipse">
            <a:avLst/>
          </a:prstGeom>
          <a:solidFill>
            <a:srgbClr val="25B0B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124A2E-B277-D888-A845-0E485E8505B7}"/>
              </a:ext>
            </a:extLst>
          </p:cNvPr>
          <p:cNvSpPr txBox="1"/>
          <p:nvPr/>
        </p:nvSpPr>
        <p:spPr>
          <a:xfrm>
            <a:off x="2143932" y="5986221"/>
            <a:ext cx="20406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Defined Classes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CF69B5-25C2-ED0B-F51D-EA8CDA6E6513}"/>
              </a:ext>
            </a:extLst>
          </p:cNvPr>
          <p:cNvSpPr txBox="1"/>
          <p:nvPr/>
        </p:nvSpPr>
        <p:spPr>
          <a:xfrm>
            <a:off x="7785807" y="5976272"/>
            <a:ext cx="18772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Individuals</a:t>
            </a:r>
          </a:p>
        </p:txBody>
      </p:sp>
    </p:spTree>
    <p:extLst>
      <p:ext uri="{BB962C8B-B14F-4D97-AF65-F5344CB8AC3E}">
        <p14:creationId xmlns:p14="http://schemas.microsoft.com/office/powerpoint/2010/main" val="1269220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DB4C26-F063-DC96-9B22-760D02404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902732"/>
              </p:ext>
            </p:extLst>
          </p:nvPr>
        </p:nvGraphicFramePr>
        <p:xfrm>
          <a:off x="0" y="1071966"/>
          <a:ext cx="871480" cy="400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480">
                  <a:extLst>
                    <a:ext uri="{9D8B030D-6E8A-4147-A177-3AD203B41FA5}">
                      <a16:colId xmlns:a16="http://schemas.microsoft.com/office/drawing/2014/main" val="442863070"/>
                    </a:ext>
                  </a:extLst>
                </a:gridCol>
              </a:tblGrid>
              <a:tr h="40026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05454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D56AC9E-723D-D53F-F05A-DDD4985D2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22" y="510804"/>
            <a:ext cx="8515002" cy="958432"/>
          </a:xfrm>
        </p:spPr>
        <p:txBody>
          <a:bodyPr/>
          <a:lstStyle/>
          <a:p>
            <a:r>
              <a:rPr lang="en-US" err="1"/>
              <a:t>hasToBeExplained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67FA1-798B-F979-A966-ADCB7C640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22" y="2365400"/>
            <a:ext cx="9943358" cy="41476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AreDefining</a:t>
            </a:r>
            <a:r>
              <a:rPr lang="en-US"/>
              <a:t> : states that the Characteristics are </a:t>
            </a:r>
            <a:r>
              <a:rPr lang="en-US" err="1"/>
              <a:t>definig</a:t>
            </a:r>
            <a:r>
              <a:rPr lang="en-US"/>
              <a:t> the Dogs</a:t>
            </a:r>
          </a:p>
          <a:p>
            <a:r>
              <a:rPr lang="en-US" err="1"/>
              <a:t>HasCharacteristics</a:t>
            </a:r>
            <a:r>
              <a:rPr lang="en-US"/>
              <a:t> : states that every Dog has some Characteristics</a:t>
            </a:r>
          </a:p>
          <a:p>
            <a:r>
              <a:rPr lang="en-US" err="1"/>
              <a:t>HasGeneticAilment</a:t>
            </a:r>
            <a:r>
              <a:rPr lang="en-US"/>
              <a:t> : connects a specific Breed with a corresponding Genetic Ailment</a:t>
            </a:r>
          </a:p>
          <a:p>
            <a:r>
              <a:rPr lang="en-US" err="1"/>
              <a:t>HasGroomingFrequency</a:t>
            </a:r>
            <a:r>
              <a:rPr lang="en-US"/>
              <a:t> : connects a specific Breed with their grooming Frequency</a:t>
            </a:r>
          </a:p>
          <a:p>
            <a:r>
              <a:rPr lang="en-US" err="1"/>
              <a:t>HasIntelligence</a:t>
            </a:r>
            <a:r>
              <a:rPr lang="en-US"/>
              <a:t>: connects a specific Breed with their Intelligence Status</a:t>
            </a:r>
          </a:p>
          <a:p>
            <a:r>
              <a:rPr lang="en-US" err="1"/>
              <a:t>HasSize</a:t>
            </a:r>
            <a:r>
              <a:rPr lang="en-US"/>
              <a:t>: connects a specific Breed with the Size they belong</a:t>
            </a:r>
          </a:p>
          <a:p>
            <a:r>
              <a:rPr lang="en-US" err="1"/>
              <a:t>HasSuitabilityForChildren</a:t>
            </a:r>
            <a:r>
              <a:rPr lang="en-US"/>
              <a:t> : clarifies if a specific Breed is suitable or not for children</a:t>
            </a:r>
          </a:p>
          <a:p>
            <a:r>
              <a:rPr lang="en-US" err="1"/>
              <a:t>HasType</a:t>
            </a:r>
            <a:r>
              <a:rPr lang="en-US"/>
              <a:t>: describes the type of each Breed of the Dog Class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31BD2-3E21-64D9-DB02-8FF3860F93A7}"/>
              </a:ext>
            </a:extLst>
          </p:cNvPr>
          <p:cNvSpPr txBox="1"/>
          <p:nvPr/>
        </p:nvSpPr>
        <p:spPr>
          <a:xfrm>
            <a:off x="205945" y="1472513"/>
            <a:ext cx="89174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Object Properties : every Object Property was used to describe relationships between individuals or instances</a:t>
            </a:r>
          </a:p>
        </p:txBody>
      </p:sp>
    </p:spTree>
    <p:extLst>
      <p:ext uri="{BB962C8B-B14F-4D97-AF65-F5344CB8AC3E}">
        <p14:creationId xmlns:p14="http://schemas.microsoft.com/office/powerpoint/2010/main" val="2000678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4D6166C-D7E0-BE0D-E37E-02E79C41E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558761"/>
              </p:ext>
            </p:extLst>
          </p:nvPr>
        </p:nvGraphicFramePr>
        <p:xfrm>
          <a:off x="-3100" y="1071088"/>
          <a:ext cx="1698061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8061">
                  <a:extLst>
                    <a:ext uri="{9D8B030D-6E8A-4147-A177-3AD203B41FA5}">
                      <a16:colId xmlns:a16="http://schemas.microsoft.com/office/drawing/2014/main" val="559808572"/>
                    </a:ext>
                  </a:extLst>
                </a:gridCol>
              </a:tblGrid>
              <a:tr h="2457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9343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DA5BAC2-25EC-92ED-6EB3-2DD9A44E78C9}"/>
              </a:ext>
            </a:extLst>
          </p:cNvPr>
          <p:cNvSpPr txBox="1"/>
          <p:nvPr/>
        </p:nvSpPr>
        <p:spPr>
          <a:xfrm>
            <a:off x="136831" y="294957"/>
            <a:ext cx="113888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Restrictions used to constraint the relationships between individuals and get inferences based on the characteristics of each subclass</a:t>
            </a:r>
          </a:p>
        </p:txBody>
      </p:sp>
      <p:pic>
        <p:nvPicPr>
          <p:cNvPr id="5" name="Picture 4" descr="A dog lying in the grass&#10;&#10;Description automatically generated">
            <a:extLst>
              <a:ext uri="{FF2B5EF4-FFF2-40B4-BE49-F238E27FC236}">
                <a16:creationId xmlns:a16="http://schemas.microsoft.com/office/drawing/2014/main" id="{2E809434-67F1-0ABD-8769-F445D8953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56" y="4781645"/>
            <a:ext cx="2776976" cy="1849165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3739DC07-EAA1-9467-B5D1-E4B566A30FE6}"/>
              </a:ext>
            </a:extLst>
          </p:cNvPr>
          <p:cNvSpPr/>
          <p:nvPr/>
        </p:nvSpPr>
        <p:spPr>
          <a:xfrm>
            <a:off x="1846881" y="3564611"/>
            <a:ext cx="2415152" cy="1214032"/>
          </a:xfrm>
          <a:prstGeom prst="cloudCallout">
            <a:avLst/>
          </a:prstGeom>
          <a:solidFill>
            <a:srgbClr val="F2CB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3A46C-2022-66E8-46BE-CDBF72BEAA23}"/>
              </a:ext>
            </a:extLst>
          </p:cNvPr>
          <p:cNvSpPr txBox="1"/>
          <p:nvPr/>
        </p:nvSpPr>
        <p:spPr>
          <a:xfrm rot="21420000">
            <a:off x="2142908" y="3898945"/>
            <a:ext cx="21116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What defines me?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5F60A35-A55C-108F-1AD4-9669974979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3" t="-423" r="-1033" b="13291"/>
          <a:stretch/>
        </p:blipFill>
        <p:spPr>
          <a:xfrm>
            <a:off x="6092979" y="4656919"/>
            <a:ext cx="5942639" cy="209677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D7058E60-BA61-9CC7-54C8-1FEBA253EC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7" t="427" r="-426" b="6196"/>
          <a:stretch/>
        </p:blipFill>
        <p:spPr>
          <a:xfrm>
            <a:off x="4403703" y="811642"/>
            <a:ext cx="5401178" cy="371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01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59E5F9-B611-6FA3-1529-AAD734C2E9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9093348"/>
              </p:ext>
            </p:extLst>
          </p:nvPr>
        </p:nvGraphicFramePr>
        <p:xfrm>
          <a:off x="0" y="1091338"/>
          <a:ext cx="105904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042">
                  <a:extLst>
                    <a:ext uri="{9D8B030D-6E8A-4147-A177-3AD203B41FA5}">
                      <a16:colId xmlns:a16="http://schemas.microsoft.com/office/drawing/2014/main" val="1369953467"/>
                    </a:ext>
                  </a:extLst>
                </a:gridCol>
              </a:tblGrid>
              <a:tr h="3359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1954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94C0334-D49F-F588-01F0-5E7A43A2D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323" y="676957"/>
            <a:ext cx="10512830" cy="615208"/>
          </a:xfrm>
        </p:spPr>
        <p:txBody>
          <a:bodyPr>
            <a:normAutofit/>
          </a:bodyPr>
          <a:lstStyle/>
          <a:p>
            <a:r>
              <a:rPr lang="en-US" sz="1800" b="0"/>
              <a:t>Data Properties : every Data Property describes a relationship between an entity instance to some literal datatype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F5224A-F90F-AA6A-5448-7A22AFBA865A}"/>
              </a:ext>
            </a:extLst>
          </p:cNvPr>
          <p:cNvSpPr txBox="1"/>
          <p:nvPr/>
        </p:nvSpPr>
        <p:spPr>
          <a:xfrm>
            <a:off x="387457" y="1420677"/>
            <a:ext cx="1178516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err="1"/>
              <a:t>HasGeneticAilments</a:t>
            </a:r>
            <a:r>
              <a:rPr lang="en-US"/>
              <a:t> :  defines the number of Genetic Ailments in each individual Dog </a:t>
            </a:r>
          </a:p>
          <a:p>
            <a:endParaRPr lang="en-US"/>
          </a:p>
          <a:p>
            <a:pPr marL="285750" indent="-285750">
              <a:buFont typeface="Calibri"/>
              <a:buChar char="-"/>
            </a:pPr>
            <a:r>
              <a:rPr lang="en-US" err="1"/>
              <a:t>HasIntelligenceRank</a:t>
            </a:r>
            <a:r>
              <a:rPr lang="en-US"/>
              <a:t> : defines the range of Intelligence in each individual Dog</a:t>
            </a:r>
          </a:p>
          <a:p>
            <a:endParaRPr lang="en-US"/>
          </a:p>
          <a:p>
            <a:pPr marL="285750" indent="-285750">
              <a:buFont typeface="Calibri"/>
              <a:buChar char="-"/>
            </a:pPr>
            <a:r>
              <a:rPr lang="en-US" err="1"/>
              <a:t>HasLifetimeCost</a:t>
            </a:r>
            <a:r>
              <a:rPr lang="en-US"/>
              <a:t> : defines the cost in each individual dog through their lifetime. It has 3 </a:t>
            </a:r>
            <a:r>
              <a:rPr lang="en-US" err="1"/>
              <a:t>SubProperties</a:t>
            </a:r>
            <a:r>
              <a:rPr lang="en-US"/>
              <a:t> : 1) Cheap 2) Expensive 3) Medium. In order to fit the costs to the subclasses a range was created: </a:t>
            </a:r>
          </a:p>
          <a:p>
            <a:endParaRPr lang="en-US"/>
          </a:p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A5933D-5919-19AD-1B16-92707A898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334276"/>
              </p:ext>
            </p:extLst>
          </p:nvPr>
        </p:nvGraphicFramePr>
        <p:xfrm>
          <a:off x="3044899" y="3860784"/>
          <a:ext cx="4410226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113">
                  <a:extLst>
                    <a:ext uri="{9D8B030D-6E8A-4147-A177-3AD203B41FA5}">
                      <a16:colId xmlns:a16="http://schemas.microsoft.com/office/drawing/2014/main" val="1081066179"/>
                    </a:ext>
                  </a:extLst>
                </a:gridCol>
                <a:gridCol w="2205113">
                  <a:extLst>
                    <a:ext uri="{9D8B030D-6E8A-4147-A177-3AD203B41FA5}">
                      <a16:colId xmlns:a16="http://schemas.microsoft.com/office/drawing/2014/main" val="1698983163"/>
                    </a:ext>
                  </a:extLst>
                </a:gridCol>
              </a:tblGrid>
              <a:tr h="538285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Cheap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25B0B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3.000-18.000€</a:t>
                      </a:r>
                      <a:endParaRPr lang="en-US" sz="1800" b="1" i="0" u="none" strike="noStrike" noProof="0">
                        <a:solidFill>
                          <a:srgbClr val="FFFFFF"/>
                        </a:solidFill>
                        <a:latin typeface="Neue Haas Grotesk Text Pro"/>
                      </a:endParaRP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25B0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122468"/>
                  </a:ext>
                </a:extLst>
              </a:tr>
              <a:tr h="53828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Medium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8.001-23.000€</a:t>
                      </a:r>
                      <a:endParaRPr lang="en-US" sz="1800" b="1" i="0" u="none" strike="noStrike" noProof="0">
                        <a:solidFill>
                          <a:srgbClr val="FFFFFF"/>
                        </a:solidFill>
                        <a:latin typeface="Neue Haas Grotesk Text Pro"/>
                      </a:endParaRP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92572"/>
                  </a:ext>
                </a:extLst>
              </a:tr>
              <a:tr h="53828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000000"/>
                          </a:solidFill>
                          <a:latin typeface="Neue Haas Grotesk Text Pro"/>
                        </a:rPr>
                        <a:t>Epxensive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Neue Haas Grotesk Text Pro"/>
                        </a:rPr>
                        <a:t>23.001-27.000€</a:t>
                      </a:r>
                      <a:endParaRPr lang="en-US" sz="1800" b="1" i="0" u="none" strike="noStrike" noProof="0">
                        <a:solidFill>
                          <a:srgbClr val="FFFFFF"/>
                        </a:solidFill>
                        <a:latin typeface="Neue Haas Grotesk Text Pro"/>
                      </a:endParaRP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45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9884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9B6D29-9A9D-F79A-56D1-44F804B97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825728"/>
              </p:ext>
            </p:extLst>
          </p:nvPr>
        </p:nvGraphicFramePr>
        <p:xfrm>
          <a:off x="0" y="1080000"/>
          <a:ext cx="816859" cy="413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859">
                  <a:extLst>
                    <a:ext uri="{9D8B030D-6E8A-4147-A177-3AD203B41FA5}">
                      <a16:colId xmlns:a16="http://schemas.microsoft.com/office/drawing/2014/main" val="3332909658"/>
                    </a:ext>
                  </a:extLst>
                </a:gridCol>
              </a:tblGrid>
              <a:tr h="4132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1820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5BB3882-C02C-B23E-B23F-ACE3CDA36922}"/>
              </a:ext>
            </a:extLst>
          </p:cNvPr>
          <p:cNvSpPr txBox="1"/>
          <p:nvPr/>
        </p:nvSpPr>
        <p:spPr>
          <a:xfrm>
            <a:off x="659026" y="864973"/>
            <a:ext cx="1150735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err="1"/>
              <a:t>HasLongevity</a:t>
            </a:r>
            <a:r>
              <a:rPr lang="en-US"/>
              <a:t> : defines the Longevity of each individual Dog. It has 3 </a:t>
            </a:r>
            <a:r>
              <a:rPr lang="en-US" err="1"/>
              <a:t>SubProperties</a:t>
            </a:r>
            <a:r>
              <a:rPr lang="en-US"/>
              <a:t> : 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1) </a:t>
            </a:r>
            <a:r>
              <a:rPr lang="en-US" err="1"/>
              <a:t>hasLongevityLong</a:t>
            </a:r>
            <a:r>
              <a:rPr lang="en-US"/>
              <a:t>  2) </a:t>
            </a:r>
            <a:r>
              <a:rPr lang="en-US" err="1"/>
              <a:t>hasLongevityMedium</a:t>
            </a:r>
            <a:r>
              <a:rPr lang="en-US"/>
              <a:t> 3) </a:t>
            </a:r>
            <a:r>
              <a:rPr lang="en-US" err="1"/>
              <a:t>hasLongevityShort</a:t>
            </a:r>
            <a:r>
              <a:rPr lang="en-US"/>
              <a:t> 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 In order to fit the lifetime of each breed a range was </a:t>
            </a:r>
            <a:r>
              <a:rPr lang="en-US" err="1"/>
              <a:t>manifactured</a:t>
            </a:r>
            <a:r>
              <a:rPr lang="en-US"/>
              <a:t> :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95B71B-878B-39EB-992D-331E09E51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280237"/>
              </p:ext>
            </p:extLst>
          </p:nvPr>
        </p:nvGraphicFramePr>
        <p:xfrm>
          <a:off x="3324053" y="2421902"/>
          <a:ext cx="3712796" cy="1941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6398">
                  <a:extLst>
                    <a:ext uri="{9D8B030D-6E8A-4147-A177-3AD203B41FA5}">
                      <a16:colId xmlns:a16="http://schemas.microsoft.com/office/drawing/2014/main" val="3258172917"/>
                    </a:ext>
                  </a:extLst>
                </a:gridCol>
                <a:gridCol w="1856398">
                  <a:extLst>
                    <a:ext uri="{9D8B030D-6E8A-4147-A177-3AD203B41FA5}">
                      <a16:colId xmlns:a16="http://schemas.microsoft.com/office/drawing/2014/main" val="1798354616"/>
                    </a:ext>
                  </a:extLst>
                </a:gridCol>
              </a:tblGrid>
              <a:tr h="73616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Neue Haas Grotesk Text Pro"/>
                        </a:rPr>
                        <a:t>Long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25B0B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Neue Haas Grotesk Text Pro"/>
                        </a:rPr>
                        <a:t>4-17 years</a:t>
                      </a:r>
                      <a:endParaRPr lang="en-US" sz="1800" b="1" i="0" u="none" strike="noStrike" noProof="0">
                        <a:solidFill>
                          <a:schemeClr val="tx1"/>
                        </a:solidFill>
                        <a:latin typeface="Neue Haas Grotesk Text Pro"/>
                      </a:endParaRPr>
                    </a:p>
                  </a:txBody>
                  <a:tcPr>
                    <a:solidFill>
                      <a:srgbClr val="25B0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01082"/>
                  </a:ext>
                </a:extLst>
              </a:tr>
              <a:tr h="60255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Neue Haas Grotesk Text Pro"/>
                        </a:rPr>
                        <a:t>Medium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Neue Haas Grotesk Text Pro"/>
                        </a:rPr>
                        <a:t>10-13 years</a:t>
                      </a:r>
                      <a:endParaRPr lang="en-US" sz="1800" b="1" i="0" u="none" strike="noStrike" noProof="0">
                        <a:solidFill>
                          <a:schemeClr val="tx1"/>
                        </a:solidFill>
                        <a:latin typeface="Neue Haas Grotesk Text Pr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386388"/>
                  </a:ext>
                </a:extLst>
              </a:tr>
              <a:tr h="602557">
                <a:tc>
                  <a:txBody>
                    <a:bodyPr/>
                    <a:lstStyle/>
                    <a:p>
                      <a:r>
                        <a:rPr lang="en-US"/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Neue Haas Grotesk Text Pro"/>
                        </a:rPr>
                        <a:t>6-9 years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78328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B7D3C18-2657-8286-D194-7B16CF840413}"/>
              </a:ext>
            </a:extLst>
          </p:cNvPr>
          <p:cNvSpPr txBox="1"/>
          <p:nvPr/>
        </p:nvSpPr>
        <p:spPr>
          <a:xfrm>
            <a:off x="1007389" y="4933626"/>
            <a:ext cx="101513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err="1"/>
              <a:t>HasPopularityRanking</a:t>
            </a:r>
            <a:r>
              <a:rPr lang="en-US"/>
              <a:t> : defines the popularity ranking that each individual Dog has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F3EA33-4429-1D9D-B8BD-25C4E12067CD}"/>
              </a:ext>
            </a:extLst>
          </p:cNvPr>
          <p:cNvSpPr/>
          <p:nvPr/>
        </p:nvSpPr>
        <p:spPr>
          <a:xfrm rot="-840000">
            <a:off x="9492712" y="5353372"/>
            <a:ext cx="2156847" cy="1136542"/>
          </a:xfrm>
          <a:prstGeom prst="ellipse">
            <a:avLst/>
          </a:prstGeom>
          <a:solidFill>
            <a:srgbClr val="25B0B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EC6711-CBB1-7225-3D8D-646CDB9336DE}"/>
              </a:ext>
            </a:extLst>
          </p:cNvPr>
          <p:cNvSpPr txBox="1"/>
          <p:nvPr/>
        </p:nvSpPr>
        <p:spPr>
          <a:xfrm rot="-1260000">
            <a:off x="9834965" y="5734373"/>
            <a:ext cx="14723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/>
              <a:t>xsd:integer</a:t>
            </a:r>
          </a:p>
        </p:txBody>
      </p:sp>
    </p:spTree>
    <p:extLst>
      <p:ext uri="{BB962C8B-B14F-4D97-AF65-F5344CB8AC3E}">
        <p14:creationId xmlns:p14="http://schemas.microsoft.com/office/powerpoint/2010/main" val="3886691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96187D8-B32D-4D1A-8C48-A15933DDC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443,200+ Funny Dogs Stock Photos, Pictures &amp; Royalty-Free Images - iStock |  Dog, Dog and cat funny, Funny cat">
            <a:extLst>
              <a:ext uri="{FF2B5EF4-FFF2-40B4-BE49-F238E27FC236}">
                <a16:creationId xmlns:a16="http://schemas.microsoft.com/office/drawing/2014/main" id="{903BBBD4-63FA-69A0-797C-BA4140F29D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2294" b="268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019BB32-A409-4C93-9090-8BDDC45E5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005943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3EEAD3-A8CA-D2CC-94DE-693ECB135F7D}"/>
              </a:ext>
            </a:extLst>
          </p:cNvPr>
          <p:cNvSpPr txBox="1"/>
          <p:nvPr/>
        </p:nvSpPr>
        <p:spPr>
          <a:xfrm>
            <a:off x="919331" y="843181"/>
            <a:ext cx="9958356" cy="205090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cap="all">
                <a:latin typeface="+mj-lt"/>
                <a:ea typeface="+mj-ea"/>
                <a:cs typeface="+mj-cs"/>
              </a:rPr>
              <a:t>QUERIES &amp; RESULTS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97558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4ED70DB-1943-4E5C-A1B6-D49DFE440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851917"/>
            <a:ext cx="12192000" cy="200608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01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BE4B10D-14D0-0532-6EB6-FE479FE17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427158"/>
              </p:ext>
            </p:extLst>
          </p:nvPr>
        </p:nvGraphicFramePr>
        <p:xfrm>
          <a:off x="1680" y="956376"/>
          <a:ext cx="1793209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209">
                  <a:extLst>
                    <a:ext uri="{9D8B030D-6E8A-4147-A177-3AD203B41FA5}">
                      <a16:colId xmlns:a16="http://schemas.microsoft.com/office/drawing/2014/main" val="396821808"/>
                    </a:ext>
                  </a:extLst>
                </a:gridCol>
              </a:tblGrid>
              <a:tr h="32091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66566"/>
                  </a:ext>
                </a:extLst>
              </a:tr>
            </a:tbl>
          </a:graphicData>
        </a:graphic>
      </p:graphicFrame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F7B8CED-DAC0-8073-9EF6-502ADA51F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63" y="1461300"/>
            <a:ext cx="5796075" cy="5081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67807F-6CA6-B147-F15B-AB95F21DFE1E}"/>
              </a:ext>
            </a:extLst>
          </p:cNvPr>
          <p:cNvSpPr txBox="1"/>
          <p:nvPr/>
        </p:nvSpPr>
        <p:spPr>
          <a:xfrm>
            <a:off x="302464" y="4702070"/>
            <a:ext cx="5494714" cy="2154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300" b="1">
                <a:ea typeface="+mn-lt"/>
                <a:cs typeface="+mn-lt"/>
              </a:rPr>
              <a:t>PREFIX : &lt;http://www.semanticweb.org/alkis/ontologies/2024/6/untitled-ontology-5#&gt;</a:t>
            </a:r>
            <a:endParaRPr lang="en-US" sz="1300">
              <a:ea typeface="+mn-lt"/>
              <a:cs typeface="+mn-lt"/>
            </a:endParaRPr>
          </a:p>
          <a:p>
            <a:r>
              <a:rPr lang="en-GB" sz="1300" b="1">
                <a:ea typeface="+mn-lt"/>
                <a:cs typeface="+mn-lt"/>
              </a:rPr>
              <a:t>PREFIX </a:t>
            </a:r>
            <a:r>
              <a:rPr lang="en-GB" sz="1300" b="1" err="1">
                <a:ea typeface="+mn-lt"/>
                <a:cs typeface="+mn-lt"/>
              </a:rPr>
              <a:t>rdf</a:t>
            </a:r>
            <a:r>
              <a:rPr lang="en-GB" sz="1300" b="1">
                <a:ea typeface="+mn-lt"/>
                <a:cs typeface="+mn-lt"/>
              </a:rPr>
              <a:t>: &lt;http://www.w3.org/1999/02/22-rdf-syntax-ns#&gt;</a:t>
            </a:r>
            <a:endParaRPr lang="en-US" sz="1300">
              <a:ea typeface="+mn-lt"/>
              <a:cs typeface="+mn-lt"/>
            </a:endParaRPr>
          </a:p>
          <a:p>
            <a:r>
              <a:rPr lang="en-GB" sz="1300" b="1">
                <a:ea typeface="+mn-lt"/>
                <a:cs typeface="+mn-lt"/>
              </a:rPr>
              <a:t>PREFIX owl: &lt;http://www.w3.org/2002/07/owl#&gt;</a:t>
            </a:r>
            <a:endParaRPr lang="en-US" sz="1300">
              <a:ea typeface="+mn-lt"/>
              <a:cs typeface="+mn-lt"/>
            </a:endParaRPr>
          </a:p>
          <a:p>
            <a:r>
              <a:rPr lang="en-GB" sz="1300" b="1">
                <a:ea typeface="+mn-lt"/>
                <a:cs typeface="+mn-lt"/>
              </a:rPr>
              <a:t>PREFIX </a:t>
            </a:r>
            <a:r>
              <a:rPr lang="en-GB" sz="1300" b="1" err="1">
                <a:ea typeface="+mn-lt"/>
                <a:cs typeface="+mn-lt"/>
              </a:rPr>
              <a:t>rdfs</a:t>
            </a:r>
            <a:r>
              <a:rPr lang="en-GB" sz="1300" b="1">
                <a:ea typeface="+mn-lt"/>
                <a:cs typeface="+mn-lt"/>
              </a:rPr>
              <a:t>: &lt;http://www.w3.org/2000/01/rdf-schema#&gt;</a:t>
            </a:r>
            <a:endParaRPr lang="en-US" sz="1300">
              <a:ea typeface="+mn-lt"/>
              <a:cs typeface="+mn-lt"/>
            </a:endParaRPr>
          </a:p>
          <a:p>
            <a:r>
              <a:rPr lang="en-GB" sz="1300" b="1">
                <a:ea typeface="+mn-lt"/>
                <a:cs typeface="+mn-lt"/>
              </a:rPr>
              <a:t>PREFIX </a:t>
            </a:r>
            <a:r>
              <a:rPr lang="en-GB" sz="1300" b="1" err="1">
                <a:ea typeface="+mn-lt"/>
                <a:cs typeface="+mn-lt"/>
              </a:rPr>
              <a:t>xsd</a:t>
            </a:r>
            <a:r>
              <a:rPr lang="en-GB" sz="1300" b="1">
                <a:ea typeface="+mn-lt"/>
                <a:cs typeface="+mn-lt"/>
              </a:rPr>
              <a:t>: &lt;http://www.w3.org/2001/XMLSchema#&gt;</a:t>
            </a:r>
            <a:endParaRPr lang="en-US" sz="1300">
              <a:ea typeface="+mn-lt"/>
              <a:cs typeface="+mn-lt"/>
            </a:endParaRPr>
          </a:p>
          <a:p>
            <a:endParaRPr lang="en-US" sz="1300">
              <a:ea typeface="+mn-lt"/>
              <a:cs typeface="+mn-lt"/>
            </a:endParaRPr>
          </a:p>
          <a:p>
            <a:endParaRPr lang="en-US" sz="1200">
              <a:ea typeface="+mn-lt"/>
              <a:cs typeface="+mn-lt"/>
            </a:endParaRPr>
          </a:p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14C86-5CEF-9341-3F0D-D41321BA4D2F}"/>
              </a:ext>
            </a:extLst>
          </p:cNvPr>
          <p:cNvSpPr txBox="1"/>
          <p:nvPr/>
        </p:nvSpPr>
        <p:spPr>
          <a:xfrm>
            <a:off x="941035" y="675106"/>
            <a:ext cx="80543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Several SPARQL Queries created to categorize specific attributes based on owner's needs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BDD23D-122A-71A2-0558-E973E084C7AB}"/>
              </a:ext>
            </a:extLst>
          </p:cNvPr>
          <p:cNvSpPr txBox="1"/>
          <p:nvPr/>
        </p:nvSpPr>
        <p:spPr>
          <a:xfrm>
            <a:off x="300535" y="2351249"/>
            <a:ext cx="564267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This Query retrieves which Breeds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are at least moderately  suitable for children &amp; suitable for Children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have bright intelligence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do not need daily grooming </a:t>
            </a:r>
          </a:p>
        </p:txBody>
      </p:sp>
      <p:pic>
        <p:nvPicPr>
          <p:cNvPr id="8" name="Picture 7" descr="sparql - academy - TriplyDB">
            <a:extLst>
              <a:ext uri="{FF2B5EF4-FFF2-40B4-BE49-F238E27FC236}">
                <a16:creationId xmlns:a16="http://schemas.microsoft.com/office/drawing/2014/main" id="{DA7A58C2-73BC-CEBE-EE0A-2C53AEFCF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80000">
            <a:off x="207004" y="101270"/>
            <a:ext cx="933226" cy="94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92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6327CC-7688-C41A-B4C8-82AFF5E1C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857895"/>
              </p:ext>
            </p:extLst>
          </p:nvPr>
        </p:nvGraphicFramePr>
        <p:xfrm>
          <a:off x="1680" y="1022376"/>
          <a:ext cx="95680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803">
                  <a:extLst>
                    <a:ext uri="{9D8B030D-6E8A-4147-A177-3AD203B41FA5}">
                      <a16:colId xmlns:a16="http://schemas.microsoft.com/office/drawing/2014/main" val="2318749587"/>
                    </a:ext>
                  </a:extLst>
                </a:gridCol>
              </a:tblGrid>
              <a:tr h="2149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162181"/>
                  </a:ext>
                </a:extLst>
              </a:tr>
            </a:tbl>
          </a:graphicData>
        </a:graphic>
      </p:graphicFrame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954F795-6A2B-758D-1867-BC48F6EC7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50" y="290513"/>
            <a:ext cx="6068700" cy="5982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1F3AA6-D2D4-8256-2F54-A6F16272B645}"/>
              </a:ext>
            </a:extLst>
          </p:cNvPr>
          <p:cNvSpPr txBox="1"/>
          <p:nvPr/>
        </p:nvSpPr>
        <p:spPr>
          <a:xfrm>
            <a:off x="7034142" y="2597786"/>
            <a:ext cx="488496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This Query retrieves all Breeds that correspond  to: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either working or herding type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have "cheap" as lifetime cost</a:t>
            </a:r>
          </a:p>
        </p:txBody>
      </p:sp>
    </p:spTree>
    <p:extLst>
      <p:ext uri="{BB962C8B-B14F-4D97-AF65-F5344CB8AC3E}">
        <p14:creationId xmlns:p14="http://schemas.microsoft.com/office/powerpoint/2010/main" val="3445754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3F3C4D6-9829-DA73-A178-3FBA78D04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681056"/>
              </p:ext>
            </p:extLst>
          </p:nvPr>
        </p:nvGraphicFramePr>
        <p:xfrm>
          <a:off x="0" y="1052593"/>
          <a:ext cx="871479" cy="490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479">
                  <a:extLst>
                    <a:ext uri="{9D8B030D-6E8A-4147-A177-3AD203B41FA5}">
                      <a16:colId xmlns:a16="http://schemas.microsoft.com/office/drawing/2014/main" val="430388118"/>
                    </a:ext>
                  </a:extLst>
                </a:gridCol>
              </a:tblGrid>
              <a:tr h="49001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312649"/>
                  </a:ext>
                </a:extLst>
              </a:tr>
            </a:tbl>
          </a:graphicData>
        </a:graphic>
      </p:graphicFrame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12145F0-5149-412D-9A3F-1E3051B39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E8D58F-3209-9A12-D19F-C4579EDBE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886" y="623603"/>
            <a:ext cx="10529560" cy="1225587"/>
          </a:xfrm>
        </p:spPr>
        <p:txBody>
          <a:bodyPr>
            <a:normAutofit/>
          </a:bodyPr>
          <a:lstStyle/>
          <a:p>
            <a:r>
              <a:rPr lang="en-US" sz="4000"/>
              <a:t>Paw your way into our Ontology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5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1839FEFD-DEB4-D8EF-86A1-23397CA11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387" y="2126303"/>
            <a:ext cx="10019514" cy="3830683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endParaRPr lang="en-US"/>
          </a:p>
          <a:p>
            <a:pPr lvl="5">
              <a:buFont typeface="Wingdings" panose="020B0504020202020204" pitchFamily="34" charset="0"/>
              <a:buChar char="§"/>
            </a:pPr>
            <a:r>
              <a:rPr lang="en-US" sz="2400">
                <a:ea typeface="+mn-lt"/>
                <a:cs typeface="+mn-lt"/>
              </a:rPr>
              <a:t>Data &amp; Ontology</a:t>
            </a:r>
          </a:p>
          <a:p>
            <a:pPr lvl="5">
              <a:buFont typeface="Wingdings" panose="020B0504020202020204" pitchFamily="34" charset="0"/>
              <a:buChar char="§"/>
            </a:pPr>
            <a:endParaRPr lang="en-US" sz="2400">
              <a:ea typeface="+mn-lt"/>
              <a:cs typeface="+mn-lt"/>
            </a:endParaRPr>
          </a:p>
          <a:p>
            <a:pPr lvl="5">
              <a:buFont typeface="Wingdings" panose="020B0504020202020204" pitchFamily="34" charset="0"/>
              <a:buChar char="§"/>
            </a:pPr>
            <a:r>
              <a:rPr lang="en-US" sz="2400">
                <a:ea typeface="+mn-lt"/>
                <a:cs typeface="+mn-lt"/>
              </a:rPr>
              <a:t>In Depth Protege</a:t>
            </a:r>
          </a:p>
          <a:p>
            <a:pPr lvl="5">
              <a:buFont typeface="Wingdings" panose="020B0504020202020204" pitchFamily="34" charset="0"/>
              <a:buChar char="§"/>
            </a:pPr>
            <a:endParaRPr lang="en-US" sz="2400"/>
          </a:p>
          <a:p>
            <a:pPr lvl="5">
              <a:buFont typeface="Wingdings" panose="020B0504020202020204" pitchFamily="34" charset="0"/>
              <a:buChar char="§"/>
            </a:pPr>
            <a:r>
              <a:rPr lang="en-US" sz="2400"/>
              <a:t>Properties &amp; Restrictions</a:t>
            </a:r>
          </a:p>
          <a:p>
            <a:pPr lvl="5">
              <a:buFont typeface="Wingdings" panose="020B0504020202020204" pitchFamily="34" charset="0"/>
              <a:buChar char="§"/>
            </a:pPr>
            <a:endParaRPr lang="en-US" sz="2400">
              <a:ea typeface="+mn-lt"/>
              <a:cs typeface="+mn-lt"/>
            </a:endParaRPr>
          </a:p>
          <a:p>
            <a:pPr lvl="5">
              <a:buFont typeface="Wingdings" panose="020B0504020202020204" pitchFamily="34" charset="0"/>
              <a:buChar char="§"/>
            </a:pPr>
            <a:r>
              <a:rPr lang="en-US" sz="2400">
                <a:ea typeface="+mn-lt"/>
                <a:cs typeface="+mn-lt"/>
              </a:rPr>
              <a:t>Queries &amp; Results</a:t>
            </a:r>
          </a:p>
          <a:p>
            <a:pPr lvl="5">
              <a:buFont typeface="Wingdings" panose="020B0504020202020204" pitchFamily="34" charset="0"/>
              <a:buChar char="§"/>
            </a:pPr>
            <a:endParaRPr lang="en-US" sz="2400">
              <a:ea typeface="+mn-lt"/>
              <a:cs typeface="+mn-lt"/>
            </a:endParaRPr>
          </a:p>
          <a:p>
            <a:pPr lvl="5">
              <a:buFont typeface="Wingdings" panose="020B0504020202020204" pitchFamily="34" charset="0"/>
              <a:buChar char="§"/>
            </a:pPr>
            <a:r>
              <a:rPr lang="en-US" sz="2400">
                <a:ea typeface="+mn-lt"/>
                <a:cs typeface="+mn-lt"/>
              </a:rPr>
              <a:t>Future work &amp; Conclusion</a:t>
            </a:r>
          </a:p>
        </p:txBody>
      </p:sp>
      <p:pic>
        <p:nvPicPr>
          <p:cNvPr id="8" name="Content Placeholder 7" descr="Dog Paws SVG, Animal Paws SVG, Cat Paws SVG, Animal Print Svg, Dog  Footsteps Svg, Png, Dxf, Cricut Silhouette Cut Files, Instant Download -  Etsy">
            <a:extLst>
              <a:ext uri="{FF2B5EF4-FFF2-40B4-BE49-F238E27FC236}">
                <a16:creationId xmlns:a16="http://schemas.microsoft.com/office/drawing/2014/main" id="{865A3166-E1AA-E5A5-C504-F78EB1451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2" r="11803" b="13231"/>
          <a:stretch/>
        </p:blipFill>
        <p:spPr>
          <a:xfrm rot="120000">
            <a:off x="9393782" y="269983"/>
            <a:ext cx="2025244" cy="1560788"/>
          </a:xfrm>
          <a:prstGeom prst="rect">
            <a:avLst/>
          </a:prstGeom>
          <a:ln>
            <a:noFill/>
          </a:ln>
          <a:effectLst/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45D479-6578-0720-4687-F39190CC1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265892"/>
              </p:ext>
            </p:extLst>
          </p:nvPr>
        </p:nvGraphicFramePr>
        <p:xfrm>
          <a:off x="-3099" y="1116291"/>
          <a:ext cx="105229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295">
                  <a:extLst>
                    <a:ext uri="{9D8B030D-6E8A-4147-A177-3AD203B41FA5}">
                      <a16:colId xmlns:a16="http://schemas.microsoft.com/office/drawing/2014/main" val="3551737516"/>
                    </a:ext>
                  </a:extLst>
                </a:gridCol>
              </a:tblGrid>
              <a:tr h="3101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111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659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94A3E22-F32B-F9B9-9F24-4D3632653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891932"/>
              </p:ext>
            </p:extLst>
          </p:nvPr>
        </p:nvGraphicFramePr>
        <p:xfrm>
          <a:off x="1680" y="992376"/>
          <a:ext cx="103845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457">
                  <a:extLst>
                    <a:ext uri="{9D8B030D-6E8A-4147-A177-3AD203B41FA5}">
                      <a16:colId xmlns:a16="http://schemas.microsoft.com/office/drawing/2014/main" val="2678421243"/>
                    </a:ext>
                  </a:extLst>
                </a:gridCol>
              </a:tblGrid>
              <a:tr h="2920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875197"/>
                  </a:ext>
                </a:extLst>
              </a:tr>
            </a:tbl>
          </a:graphicData>
        </a:graphic>
      </p:graphicFrame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E39E7AB-D396-3AF7-A091-7A56E242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751" y="150000"/>
            <a:ext cx="5190499" cy="656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709C1-180D-004D-DAFB-9C1E9A6D32C5}"/>
              </a:ext>
            </a:extLst>
          </p:cNvPr>
          <p:cNvSpPr txBox="1"/>
          <p:nvPr/>
        </p:nvSpPr>
        <p:spPr>
          <a:xfrm>
            <a:off x="1040571" y="1169571"/>
            <a:ext cx="419646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This Query matches all individuals that have longevity &gt; 8 and display them in ascending order</a:t>
            </a:r>
          </a:p>
        </p:txBody>
      </p:sp>
      <p:pic>
        <p:nvPicPr>
          <p:cNvPr id="5" name="Picture 4" descr="Top 10 Longest Living Dog Breeds">
            <a:extLst>
              <a:ext uri="{FF2B5EF4-FFF2-40B4-BE49-F238E27FC236}">
                <a16:creationId xmlns:a16="http://schemas.microsoft.com/office/drawing/2014/main" id="{1204603F-4337-84F5-F8BF-0A7D61A88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450" y="3576038"/>
            <a:ext cx="3575100" cy="224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74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FC105D-6955-44A3-75BE-551BF1E59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663806"/>
              </p:ext>
            </p:extLst>
          </p:nvPr>
        </p:nvGraphicFramePr>
        <p:xfrm>
          <a:off x="1680" y="1034376"/>
          <a:ext cx="105206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064">
                  <a:extLst>
                    <a:ext uri="{9D8B030D-6E8A-4147-A177-3AD203B41FA5}">
                      <a16:colId xmlns:a16="http://schemas.microsoft.com/office/drawing/2014/main" val="1310469312"/>
                    </a:ext>
                  </a:extLst>
                </a:gridCol>
              </a:tblGrid>
              <a:tr h="36162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50629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5B1B223-3140-A5A3-30B7-E2E46B696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08873"/>
              </p:ext>
            </p:extLst>
          </p:nvPr>
        </p:nvGraphicFramePr>
        <p:xfrm>
          <a:off x="-6000" y="978000"/>
          <a:ext cx="143306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068">
                  <a:extLst>
                    <a:ext uri="{9D8B030D-6E8A-4147-A177-3AD203B41FA5}">
                      <a16:colId xmlns:a16="http://schemas.microsoft.com/office/drawing/2014/main" val="2120942319"/>
                    </a:ext>
                  </a:extLst>
                </a:gridCol>
              </a:tblGrid>
              <a:tr h="2530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572276"/>
                  </a:ext>
                </a:extLst>
              </a:tr>
            </a:tbl>
          </a:graphicData>
        </a:graphic>
      </p:graphicFrame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9669AAE-CED6-46E3-B8B0-8813FF543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7D8891-2D71-4550-969E-B38CDA0BB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20" y="1186791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97074C4-55D3-5C93-8D22-F366E4F02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995229"/>
              </p:ext>
            </p:extLst>
          </p:nvPr>
        </p:nvGraphicFramePr>
        <p:xfrm>
          <a:off x="-54000" y="1020000"/>
          <a:ext cx="103845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458">
                  <a:extLst>
                    <a:ext uri="{9D8B030D-6E8A-4147-A177-3AD203B41FA5}">
                      <a16:colId xmlns:a16="http://schemas.microsoft.com/office/drawing/2014/main" val="3712446884"/>
                    </a:ext>
                  </a:extLst>
                </a:gridCol>
              </a:tblGrid>
              <a:tr h="36162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97589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91285CB-DB40-1CC8-1789-2EC6D3BBE129}"/>
              </a:ext>
            </a:extLst>
          </p:cNvPr>
          <p:cNvSpPr txBox="1"/>
          <p:nvPr/>
        </p:nvSpPr>
        <p:spPr>
          <a:xfrm>
            <a:off x="7307250" y="1391785"/>
            <a:ext cx="468021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This Query counts the number of individuals for every size category and group the result by size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C1E7CBA-0470-3E60-09A8-838BC2D89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" y="-2775"/>
            <a:ext cx="7164225" cy="6227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C6074C-1EA5-27BC-52A9-50175E7B12E2}"/>
              </a:ext>
            </a:extLst>
          </p:cNvPr>
          <p:cNvSpPr txBox="1"/>
          <p:nvPr/>
        </p:nvSpPr>
        <p:spPr>
          <a:xfrm>
            <a:off x="7309178" y="3797464"/>
            <a:ext cx="469885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For example there are 24 dog individuals categorized as </a:t>
            </a:r>
            <a:r>
              <a:rPr lang="en-US" err="1"/>
              <a:t>largeSize</a:t>
            </a:r>
            <a:endParaRPr lang="en-US"/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D94C5413-13E3-A5A2-4082-1B671F1279EC}"/>
              </a:ext>
            </a:extLst>
          </p:cNvPr>
          <p:cNvSpPr/>
          <p:nvPr/>
        </p:nvSpPr>
        <p:spPr>
          <a:xfrm rot="10800000">
            <a:off x="5620821" y="4552499"/>
            <a:ext cx="1908000" cy="420000"/>
          </a:xfrm>
          <a:prstGeom prst="ben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492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4B56DE-F333-419E-9A4D-3E78936B0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Funny Pictures of Dogs Taken at the Perfect Time - Business Insider">
            <a:extLst>
              <a:ext uri="{FF2B5EF4-FFF2-40B4-BE49-F238E27FC236}">
                <a16:creationId xmlns:a16="http://schemas.microsoft.com/office/drawing/2014/main" id="{65197F09-8FD3-4DCB-E36D-FE1EA9ABBE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67" b="19282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589E83-731D-4647-A7D8-D34793BDE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7244"/>
            <a:ext cx="804195" cy="0"/>
          </a:xfrm>
          <a:prstGeom prst="line">
            <a:avLst/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B6A3B0-88D2-C40F-46AE-B9A978EE1D0B}"/>
              </a:ext>
            </a:extLst>
          </p:cNvPr>
          <p:cNvSpPr txBox="1"/>
          <p:nvPr/>
        </p:nvSpPr>
        <p:spPr>
          <a:xfrm>
            <a:off x="203204" y="1430942"/>
            <a:ext cx="442507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CONCLUSION &amp; FUTURE WORK</a:t>
            </a:r>
          </a:p>
        </p:txBody>
      </p:sp>
    </p:spTree>
    <p:extLst>
      <p:ext uri="{BB962C8B-B14F-4D97-AF65-F5344CB8AC3E}">
        <p14:creationId xmlns:p14="http://schemas.microsoft.com/office/powerpoint/2010/main" val="3937577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E30CA2F-779A-CDD5-D8A1-9972BAC02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137961"/>
              </p:ext>
            </p:extLst>
          </p:nvPr>
        </p:nvGraphicFramePr>
        <p:xfrm>
          <a:off x="-3100" y="1006512"/>
          <a:ext cx="155599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993">
                  <a:extLst>
                    <a:ext uri="{9D8B030D-6E8A-4147-A177-3AD203B41FA5}">
                      <a16:colId xmlns:a16="http://schemas.microsoft.com/office/drawing/2014/main" val="1280081459"/>
                    </a:ext>
                  </a:extLst>
                </a:gridCol>
              </a:tblGrid>
              <a:tr h="2701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78208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70A770E-FC3C-243B-631B-8CDFE6378E1F}"/>
              </a:ext>
            </a:extLst>
          </p:cNvPr>
          <p:cNvSpPr txBox="1"/>
          <p:nvPr/>
        </p:nvSpPr>
        <p:spPr>
          <a:xfrm>
            <a:off x="773678" y="2281932"/>
            <a:ext cx="1017722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ü"/>
            </a:pPr>
            <a:r>
              <a:rPr lang="en-US"/>
              <a:t>The created ontology is paws-</a:t>
            </a:r>
            <a:r>
              <a:rPr lang="en-US" err="1"/>
              <a:t>itively</a:t>
            </a:r>
            <a:r>
              <a:rPr lang="en-US"/>
              <a:t> packed with a variety of breeds and connects them with the qualities or flaws of each dog </a:t>
            </a:r>
          </a:p>
          <a:p>
            <a:pPr marL="285750" indent="-285750">
              <a:buFont typeface="Wingdings"/>
              <a:buChar char="ü"/>
            </a:pPr>
            <a:endParaRPr lang="en-US"/>
          </a:p>
          <a:p>
            <a:pPr marL="285750" indent="-285750">
              <a:buFont typeface="Wingdings"/>
              <a:buChar char="ü"/>
            </a:pPr>
            <a:r>
              <a:rPr lang="en-US"/>
              <a:t>It successfully connects </a:t>
            </a:r>
            <a:r>
              <a:rPr lang="en-US">
                <a:ea typeface="+mn-lt"/>
                <a:cs typeface="+mn-lt"/>
              </a:rPr>
              <a:t>individuals </a:t>
            </a:r>
            <a:r>
              <a:rPr lang="en-US"/>
              <a:t>of dogs with characteristics and breeds</a:t>
            </a:r>
          </a:p>
          <a:p>
            <a:pPr marL="285750" indent="-285750">
              <a:buFont typeface="Wingdings"/>
              <a:buChar char="ü"/>
            </a:pPr>
            <a:endParaRPr lang="en-US"/>
          </a:p>
          <a:p>
            <a:pPr marL="285750" indent="-285750">
              <a:buFont typeface="Wingdings"/>
              <a:buChar char="ü"/>
            </a:pPr>
            <a:r>
              <a:rPr lang="en-US"/>
              <a:t>The graphic illustrations provided a more understandable representation of the ontology</a:t>
            </a:r>
          </a:p>
          <a:p>
            <a:pPr marL="285750" indent="-285750">
              <a:buFont typeface="Wingdings"/>
              <a:buChar char="ü"/>
            </a:pPr>
            <a:endParaRPr lang="en-US"/>
          </a:p>
          <a:p>
            <a:pPr marL="285750" indent="-285750">
              <a:buFont typeface="Wingdings"/>
              <a:buChar char="ü"/>
            </a:pPr>
            <a:r>
              <a:rPr lang="en-US"/>
              <a:t>With SPARQL Queries more complex insights were extracted</a:t>
            </a:r>
          </a:p>
          <a:p>
            <a:pPr marL="285750" indent="-285750">
              <a:buFont typeface="Wingdings"/>
              <a:buChar char="ü"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91B13-6D7E-CD48-C9C2-BB74173FED89}"/>
              </a:ext>
            </a:extLst>
          </p:cNvPr>
          <p:cNvSpPr txBox="1"/>
          <p:nvPr/>
        </p:nvSpPr>
        <p:spPr>
          <a:xfrm>
            <a:off x="444255" y="617744"/>
            <a:ext cx="432880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/>
              <a:t>CONCLUSION</a:t>
            </a:r>
          </a:p>
        </p:txBody>
      </p:sp>
      <p:pic>
        <p:nvPicPr>
          <p:cNvPr id="6" name="Content Placeholder 7" descr="Dog Paws SVG, Animal Paws SVG, Cat Paws SVG, Animal Print Svg, Dog  Footsteps Svg, Png, Dxf, Cricut Silhouette Cut Files, Instant Download -  Etsy">
            <a:extLst>
              <a:ext uri="{FF2B5EF4-FFF2-40B4-BE49-F238E27FC236}">
                <a16:creationId xmlns:a16="http://schemas.microsoft.com/office/drawing/2014/main" id="{B67D9284-BF0D-FABF-7B04-C3975B585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2" r="11803" b="13231"/>
          <a:stretch/>
        </p:blipFill>
        <p:spPr>
          <a:xfrm rot="720000">
            <a:off x="9548391" y="192679"/>
            <a:ext cx="2025244" cy="156078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68623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1EEA847-48A5-1119-6172-F74611491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602960"/>
              </p:ext>
            </p:extLst>
          </p:nvPr>
        </p:nvGraphicFramePr>
        <p:xfrm>
          <a:off x="1297" y="1046631"/>
          <a:ext cx="163484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4842">
                  <a:extLst>
                    <a:ext uri="{9D8B030D-6E8A-4147-A177-3AD203B41FA5}">
                      <a16:colId xmlns:a16="http://schemas.microsoft.com/office/drawing/2014/main" val="1818725284"/>
                    </a:ext>
                  </a:extLst>
                </a:gridCol>
              </a:tblGrid>
              <a:tr h="21068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70843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3392144-33B4-FB3E-811E-CD2FDF5B0FD3}"/>
              </a:ext>
            </a:extLst>
          </p:cNvPr>
          <p:cNvSpPr txBox="1"/>
          <p:nvPr/>
        </p:nvSpPr>
        <p:spPr>
          <a:xfrm>
            <a:off x="1060315" y="2008762"/>
            <a:ext cx="953634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,Sans-Serif"/>
              <a:buChar char="ü"/>
            </a:pPr>
            <a:r>
              <a:rPr lang="en-US">
                <a:cs typeface="Arial"/>
              </a:rPr>
              <a:t>It would be fur-</a:t>
            </a:r>
            <a:r>
              <a:rPr lang="en-US" err="1">
                <a:cs typeface="Arial"/>
              </a:rPr>
              <a:t>tastic</a:t>
            </a:r>
            <a:r>
              <a:rPr lang="en-US">
                <a:cs typeface="Arial"/>
              </a:rPr>
              <a:t> to fur-</a:t>
            </a:r>
            <a:r>
              <a:rPr lang="en-US" err="1">
                <a:cs typeface="Arial"/>
              </a:rPr>
              <a:t>ther</a:t>
            </a:r>
            <a:r>
              <a:rPr lang="en-US">
                <a:cs typeface="Arial"/>
              </a:rPr>
              <a:t> explore more of their attributes and insert more classes ​</a:t>
            </a:r>
          </a:p>
          <a:p>
            <a:endParaRPr lang="en-US">
              <a:cs typeface="Arial"/>
            </a:endParaRPr>
          </a:p>
          <a:p>
            <a:pPr marL="285750" indent="-285750">
              <a:buFont typeface="Wingdings,Sans-Serif"/>
              <a:buChar char="ü"/>
            </a:pPr>
            <a:r>
              <a:rPr lang="en-US">
                <a:cs typeface="Arial"/>
              </a:rPr>
              <a:t>For example, in the original set we spotted additional interesting Characteristics such as how likeable each breed is and how the purchase prices​ range</a:t>
            </a:r>
          </a:p>
          <a:p>
            <a:endParaRPr lang="en-US">
              <a:cs typeface="Arial"/>
            </a:endParaRPr>
          </a:p>
          <a:p>
            <a:pPr marL="285750" indent="-285750">
              <a:buFont typeface="Wingdings,Sans-Serif"/>
              <a:buChar char="ü"/>
            </a:pPr>
            <a:r>
              <a:rPr lang="en-US">
                <a:cs typeface="Arial"/>
              </a:rPr>
              <a:t>Due to computational difficulties and of lack of time we didn’t get the chance to explore all of them​</a:t>
            </a:r>
          </a:p>
          <a:p>
            <a:pPr marL="285750" indent="-285750">
              <a:buFont typeface="Wingdings,Sans-Serif"/>
              <a:buChar char="ü"/>
            </a:pPr>
            <a:endParaRPr lang="en-US">
              <a:cs typeface="Arial"/>
            </a:endParaRPr>
          </a:p>
          <a:p>
            <a:pPr marL="285750" indent="-285750">
              <a:buFont typeface="Wingdings,Sans-Serif"/>
              <a:buChar char="ü"/>
            </a:pPr>
            <a:r>
              <a:rPr lang="en-US">
                <a:cs typeface="Arial"/>
              </a:rPr>
              <a:t>Use this knowledge base as a starting point to linking it with similar ontologies, established or not, based on animals and draw conclusion for their characteristics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D9882F-26E7-4822-EF74-F1187F96B3E1}"/>
              </a:ext>
            </a:extLst>
          </p:cNvPr>
          <p:cNvSpPr txBox="1"/>
          <p:nvPr/>
        </p:nvSpPr>
        <p:spPr>
          <a:xfrm>
            <a:off x="243191" y="324255"/>
            <a:ext cx="580417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FUTURE WORK</a:t>
            </a:r>
          </a:p>
        </p:txBody>
      </p:sp>
      <p:pic>
        <p:nvPicPr>
          <p:cNvPr id="7" name="Content Placeholder 7" descr="Dog Paws SVG, Animal Paws SVG, Cat Paws SVG, Animal Print Svg, Dog  Footsteps Svg, Png, Dxf, Cricut Silhouette Cut Files, Instant Download -  Etsy">
            <a:extLst>
              <a:ext uri="{FF2B5EF4-FFF2-40B4-BE49-F238E27FC236}">
                <a16:creationId xmlns:a16="http://schemas.microsoft.com/office/drawing/2014/main" id="{F2CC2CE1-02C7-26FB-5109-18E434797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2" r="11803" b="13231"/>
          <a:stretch/>
        </p:blipFill>
        <p:spPr>
          <a:xfrm rot="900000">
            <a:off x="9393782" y="269983"/>
            <a:ext cx="2025244" cy="156078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14813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06CA7B0-BBC0-4A11-86D8-E7C39A860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95FDA8D-23FF-4895-928C-505FA84D5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757959"/>
            <a:ext cx="80419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Hilarious hounds are captured looking their absolute happiest">
            <a:extLst>
              <a:ext uri="{FF2B5EF4-FFF2-40B4-BE49-F238E27FC236}">
                <a16:creationId xmlns:a16="http://schemas.microsoft.com/office/drawing/2014/main" id="{5648ABA9-5F45-3AE7-4191-9FA9695462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61" r="-1" b="18207"/>
          <a:stretch/>
        </p:blipFill>
        <p:spPr>
          <a:xfrm>
            <a:off x="3009900" y="-13130"/>
            <a:ext cx="9182100" cy="6871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945FC3-B4F9-CD4D-2A5D-B9A53FA4367B}"/>
              </a:ext>
            </a:extLst>
          </p:cNvPr>
          <p:cNvSpPr txBox="1"/>
          <p:nvPr/>
        </p:nvSpPr>
        <p:spPr>
          <a:xfrm>
            <a:off x="312965" y="2735035"/>
            <a:ext cx="419099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/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973FD4-7F11-00BA-5B29-9B39B2B3C4D0}"/>
              </a:ext>
            </a:extLst>
          </p:cNvPr>
          <p:cNvSpPr txBox="1"/>
          <p:nvPr/>
        </p:nvSpPr>
        <p:spPr>
          <a:xfrm>
            <a:off x="9521229" y="6003372"/>
            <a:ext cx="2667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33736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96187D8-B32D-4D1A-8C48-A15933DDC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Dogs making funny faces - Funny and cute dog compilation">
            <a:extLst>
              <a:ext uri="{FF2B5EF4-FFF2-40B4-BE49-F238E27FC236}">
                <a16:creationId xmlns:a16="http://schemas.microsoft.com/office/drawing/2014/main" id="{2F0FBE52-6418-269C-54F2-5B3690596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rcRect t="15695" b="9305"/>
          <a:stretch/>
        </p:blipFill>
        <p:spPr>
          <a:xfrm>
            <a:off x="20" y="10"/>
            <a:ext cx="12624640" cy="710338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019BB32-A409-4C93-9090-8BDDC45E5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657600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461D6-090B-42D0-BCD1-F552F3C2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551" y="520300"/>
            <a:ext cx="9958356" cy="20509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cap="all">
                <a:solidFill>
                  <a:srgbClr val="FFFFFF"/>
                </a:solidFill>
              </a:rPr>
              <a:t>Data &amp; Ontology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97558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74ED70DB-1943-4E5C-A1B6-D49DFE440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677195"/>
            <a:ext cx="12192000" cy="2180805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73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36A3F-7ADA-8A71-29BC-2F0FD6697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554786"/>
            <a:ext cx="9922764" cy="1294228"/>
          </a:xfrm>
        </p:spPr>
        <p:txBody>
          <a:bodyPr/>
          <a:lstStyle/>
          <a:p>
            <a:r>
              <a:rPr lang="en-US"/>
              <a:t>Resource and 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8C5F-24C6-1722-1E57-06D05239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2118264"/>
            <a:ext cx="9922764" cy="38387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Dataset was derived from </a:t>
            </a:r>
            <a:r>
              <a:rPr lang="en-US">
                <a:ea typeface="+mn-lt"/>
                <a:cs typeface="+mn-lt"/>
                <a:hlinkClick r:id="rId2"/>
              </a:rPr>
              <a:t>Kaggle</a:t>
            </a:r>
            <a:endParaRPr lang="en-US"/>
          </a:p>
          <a:p>
            <a:r>
              <a:rPr lang="en-US"/>
              <a:t>The original set contained 19 columns, some of them were not used while building the ontology </a:t>
            </a:r>
          </a:p>
          <a:p>
            <a:r>
              <a:rPr lang="en-US"/>
              <a:t>The idea was to create a structure, based on dog breeds and their characteristics </a:t>
            </a:r>
          </a:p>
          <a:p>
            <a:r>
              <a:rPr lang="en-US">
                <a:ea typeface="+mn-lt"/>
                <a:cs typeface="+mn-lt"/>
              </a:rPr>
              <a:t>Protégé was used to create the ontology, define the classes, the properties, the individuals and the relationships between them</a:t>
            </a:r>
          </a:p>
          <a:p>
            <a:r>
              <a:rPr lang="en-US"/>
              <a:t>After creating the basic entities, individuals were added to represent instances on specific classes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85BA508-6B6F-5BAF-29EF-136D4C093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298899"/>
              </p:ext>
            </p:extLst>
          </p:nvPr>
        </p:nvGraphicFramePr>
        <p:xfrm>
          <a:off x="-3100" y="1096919"/>
          <a:ext cx="1995114" cy="387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114">
                  <a:extLst>
                    <a:ext uri="{9D8B030D-6E8A-4147-A177-3AD203B41FA5}">
                      <a16:colId xmlns:a16="http://schemas.microsoft.com/office/drawing/2014/main" val="3792117107"/>
                    </a:ext>
                  </a:extLst>
                </a:gridCol>
              </a:tblGrid>
              <a:tr h="3877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109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3748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2F1E-7C64-F497-B22D-9A50DD327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622" y="698948"/>
            <a:ext cx="9922764" cy="1294228"/>
          </a:xfrm>
        </p:spPr>
        <p:txBody>
          <a:bodyPr/>
          <a:lstStyle/>
          <a:p>
            <a:r>
              <a:rPr lang="en-US"/>
              <a:t>Basic 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AD8D9-2EF5-DA78-86B9-59157C337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136" y="1889778"/>
            <a:ext cx="9922764" cy="44927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There are two main classes in the ontology : Dog and Characteristics</a:t>
            </a:r>
          </a:p>
          <a:p>
            <a:r>
              <a:rPr lang="en-US"/>
              <a:t>Dog contains all the different breeds. In total 87 breeds were used</a:t>
            </a:r>
          </a:p>
          <a:p>
            <a:r>
              <a:rPr lang="en-US"/>
              <a:t>All Dog Breeds (e.g. Pug, Golden Retriever) are a unique Subclass of Dog</a:t>
            </a:r>
          </a:p>
          <a:p>
            <a:r>
              <a:rPr lang="en-US"/>
              <a:t>Some Breeds have additional subclasses (e.g. Setter has a subclass of </a:t>
            </a:r>
            <a:r>
              <a:rPr lang="en-US" err="1"/>
              <a:t>EnglishSetter</a:t>
            </a:r>
            <a:r>
              <a:rPr lang="en-US"/>
              <a:t>, </a:t>
            </a:r>
            <a:r>
              <a:rPr lang="en-US" err="1"/>
              <a:t>GordonSetter</a:t>
            </a:r>
            <a:r>
              <a:rPr lang="en-US"/>
              <a:t> and </a:t>
            </a:r>
            <a:r>
              <a:rPr lang="en-US" err="1"/>
              <a:t>IrishSetter</a:t>
            </a:r>
            <a:r>
              <a:rPr lang="en-US"/>
              <a:t>)</a:t>
            </a:r>
          </a:p>
          <a:p>
            <a:r>
              <a:rPr lang="en-US"/>
              <a:t>The class Characteristics have 8 subclasses : Genetic Ailments, Grooming Frequency, Intelligence, Life time Cost, Longevity, Size, Suitability for children and Type</a:t>
            </a:r>
          </a:p>
          <a:p>
            <a:r>
              <a:rPr lang="en-US"/>
              <a:t>Individuals represent specific instances that belong in a certain class</a:t>
            </a:r>
          </a:p>
          <a:p>
            <a:r>
              <a:rPr lang="en-US"/>
              <a:t>Queries produced to match certain demands in a dog to the appropriate breed</a:t>
            </a:r>
          </a:p>
          <a:p>
            <a:endParaRPr lang="en-US"/>
          </a:p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E0140F-DADD-1221-C9A7-2661C3D4C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909426"/>
              </p:ext>
            </p:extLst>
          </p:nvPr>
        </p:nvGraphicFramePr>
        <p:xfrm>
          <a:off x="0" y="1104254"/>
          <a:ext cx="1168533" cy="426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533">
                  <a:extLst>
                    <a:ext uri="{9D8B030D-6E8A-4147-A177-3AD203B41FA5}">
                      <a16:colId xmlns:a16="http://schemas.microsoft.com/office/drawing/2014/main" val="1752235997"/>
                    </a:ext>
                  </a:extLst>
                </a:gridCol>
              </a:tblGrid>
              <a:tr h="4260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990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1396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CE54A2A-DF49-4800-82E7-3AF9353F8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443,200+ Funny Dogs Stock Photos, Pictures &amp; Royalty-Free ...">
            <a:extLst>
              <a:ext uri="{FF2B5EF4-FFF2-40B4-BE49-F238E27FC236}">
                <a16:creationId xmlns:a16="http://schemas.microsoft.com/office/drawing/2014/main" id="{6078D7DB-3FA6-9FB0-0E0C-F895E8A3A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rcRect t="426" b="15304"/>
          <a:stretch/>
        </p:blipFill>
        <p:spPr>
          <a:xfrm>
            <a:off x="-64556" y="12925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6D1C3F-3B56-4607-9BE3-5611009C2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571999"/>
            <a:ext cx="12192000" cy="2296389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F20272-3B4F-6A3B-D2BA-5C9FE5E57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3429001"/>
          </a:xfrm>
          <a:prstGeom prst="rect">
            <a:avLst/>
          </a:prstGeom>
          <a:gradFill>
            <a:gsLst>
              <a:gs pos="0">
                <a:srgbClr val="000000">
                  <a:alpha val="36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DDAC7-E9F4-6E78-D98C-65713341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756" y="573931"/>
            <a:ext cx="9958754" cy="33174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cap="all"/>
              <a:t>IN DEPTH PROTEGE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06934"/>
            <a:ext cx="804195" cy="0"/>
          </a:xfrm>
          <a:prstGeom prst="line">
            <a:avLst/>
          </a:prstGeom>
          <a:ln w="1206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418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511C99DC-C3C5-4EBE-91DD-345109C3D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59D9FFD-5F39-F09C-7B9A-3DCC3E593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703" y="-14704"/>
            <a:ext cx="720815" cy="4053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endParaRPr lang="en-US" sz="2000" b="0" cap="all">
              <a:ea typeface="+mj-lt"/>
              <a:cs typeface="+mj-lt"/>
            </a:endParaRPr>
          </a:p>
          <a:p>
            <a:endParaRPr lang="en-US" sz="4000" cap="all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B75F28A-DCAA-B7A7-4AA2-999E8B5D5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8" y="2478"/>
            <a:ext cx="8821360" cy="6842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194BFF-1757-3BBF-5530-0CF2530AF108}"/>
              </a:ext>
            </a:extLst>
          </p:cNvPr>
          <p:cNvSpPr txBox="1"/>
          <p:nvPr/>
        </p:nvSpPr>
        <p:spPr>
          <a:xfrm>
            <a:off x="8104322" y="2621796"/>
            <a:ext cx="3616270" cy="9362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 visual graph of the whole </a:t>
            </a:r>
            <a:r>
              <a:rPr lang="en-US" err="1"/>
              <a:t>ontology,generated</a:t>
            </a:r>
            <a:r>
              <a:rPr lang="en-US"/>
              <a:t> from </a:t>
            </a:r>
            <a:r>
              <a:rPr lang="en-US" err="1"/>
              <a:t>WebVOWL</a:t>
            </a:r>
          </a:p>
        </p:txBody>
      </p:sp>
    </p:spTree>
    <p:extLst>
      <p:ext uri="{BB962C8B-B14F-4D97-AF65-F5344CB8AC3E}">
        <p14:creationId xmlns:p14="http://schemas.microsoft.com/office/powerpoint/2010/main" val="2243923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-up of a dog&#10;&#10;Description automatically generated">
            <a:extLst>
              <a:ext uri="{FF2B5EF4-FFF2-40B4-BE49-F238E27FC236}">
                <a16:creationId xmlns:a16="http://schemas.microsoft.com/office/drawing/2014/main" id="{6F1B595B-138C-3F73-E482-77DC2BF73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0411" y="2743677"/>
            <a:ext cx="4421164" cy="410994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E767E8-5A57-42AE-B4EF-FFA03B318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3309" y="2741050"/>
            <a:ext cx="3318765" cy="740047"/>
          </a:xfrm>
        </p:spPr>
        <p:txBody>
          <a:bodyPr>
            <a:normAutofit/>
          </a:bodyPr>
          <a:lstStyle/>
          <a:p>
            <a:r>
              <a:rPr lang="en-US" sz="1800"/>
              <a:t>Dog and Characteristics as </a:t>
            </a:r>
            <a:r>
              <a:rPr lang="en-US" sz="1800" err="1"/>
              <a:t>Superclasses</a:t>
            </a:r>
          </a:p>
        </p:txBody>
      </p:sp>
      <p:pic>
        <p:nvPicPr>
          <p:cNvPr id="5" name="Picture 4" descr="A diagram of different types of characters&#10;&#10;Description automatically generated">
            <a:extLst>
              <a:ext uri="{FF2B5EF4-FFF2-40B4-BE49-F238E27FC236}">
                <a16:creationId xmlns:a16="http://schemas.microsoft.com/office/drawing/2014/main" id="{8E33C488-B3D6-CF76-8712-80E7C732D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" y="14593"/>
            <a:ext cx="7977310" cy="68279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55CDD6-79F5-C09F-9EB4-C7AF5A0EBFC7}"/>
              </a:ext>
            </a:extLst>
          </p:cNvPr>
          <p:cNvSpPr txBox="1"/>
          <p:nvPr/>
        </p:nvSpPr>
        <p:spPr>
          <a:xfrm>
            <a:off x="6612609" y="516610"/>
            <a:ext cx="503694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A schema based on the Characteristics class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Contains the associated </a:t>
            </a:r>
            <a:r>
              <a:rPr lang="en-US" err="1"/>
              <a:t>Subproperties</a:t>
            </a:r>
            <a:r>
              <a:rPr lang="en-US"/>
              <a:t> and ObjectProperties</a:t>
            </a:r>
          </a:p>
        </p:txBody>
      </p:sp>
    </p:spTree>
    <p:extLst>
      <p:ext uri="{BB962C8B-B14F-4D97-AF65-F5344CB8AC3E}">
        <p14:creationId xmlns:p14="http://schemas.microsoft.com/office/powerpoint/2010/main" val="3143934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dog&#10;&#10;Description automatically generated">
            <a:extLst>
              <a:ext uri="{FF2B5EF4-FFF2-40B4-BE49-F238E27FC236}">
                <a16:creationId xmlns:a16="http://schemas.microsoft.com/office/drawing/2014/main" id="{8434D5E7-E777-DB7C-5218-841C3D9BA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74" y="1507"/>
            <a:ext cx="7014152" cy="5188315"/>
          </a:xfrm>
        </p:spPr>
      </p:pic>
      <p:pic>
        <p:nvPicPr>
          <p:cNvPr id="5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9F2AD95E-938A-E51D-13A2-172982E29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680" y="2829305"/>
            <a:ext cx="3939454" cy="40325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13A1A7-004C-C315-FD18-6CEFEDF19498}"/>
              </a:ext>
            </a:extLst>
          </p:cNvPr>
          <p:cNvSpPr txBox="1"/>
          <p:nvPr/>
        </p:nvSpPr>
        <p:spPr>
          <a:xfrm>
            <a:off x="529525" y="5385660"/>
            <a:ext cx="461720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The class of Dog spreading towards every breed. Some breeds also have subclasses enhancing the depth of the ontology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2476C7-10C2-9B70-8F9D-7971BD09938C}"/>
              </a:ext>
            </a:extLst>
          </p:cNvPr>
          <p:cNvSpPr txBox="1"/>
          <p:nvPr/>
        </p:nvSpPr>
        <p:spPr>
          <a:xfrm>
            <a:off x="7219628" y="1420677"/>
            <a:ext cx="495945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Example of an individual schema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Luna is defined as a Dog and has specific 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637458050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AnalogousFromLightSeedRightStep">
      <a:dk1>
        <a:srgbClr val="000000"/>
      </a:dk1>
      <a:lt1>
        <a:srgbClr val="FFFFFF"/>
      </a:lt1>
      <a:dk2>
        <a:srgbClr val="20301B"/>
      </a:dk2>
      <a:lt2>
        <a:srgbClr val="F0F1F3"/>
      </a:lt2>
      <a:accent1>
        <a:srgbClr val="A6A27E"/>
      </a:accent1>
      <a:accent2>
        <a:srgbClr val="97A872"/>
      </a:accent2>
      <a:accent3>
        <a:srgbClr val="8BAA80"/>
      </a:accent3>
      <a:accent4>
        <a:srgbClr val="76AD7E"/>
      </a:accent4>
      <a:accent5>
        <a:srgbClr val="81AA98"/>
      </a:accent5>
      <a:accent6>
        <a:srgbClr val="73A9A8"/>
      </a:accent6>
      <a:hlink>
        <a:srgbClr val="6B72A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948</Words>
  <Application>Microsoft Macintosh PowerPoint</Application>
  <PresentationFormat>Widescreen</PresentationFormat>
  <Paragraphs>124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Neue Haas Grotesk Text Pro</vt:lpstr>
      <vt:lpstr>Wingdings</vt:lpstr>
      <vt:lpstr>Wingdings,Sans-Serif</vt:lpstr>
      <vt:lpstr>BjornVTI</vt:lpstr>
      <vt:lpstr>Knowledge Graphs</vt:lpstr>
      <vt:lpstr>Paw your way into our Ontology</vt:lpstr>
      <vt:lpstr>Data &amp; Ontology</vt:lpstr>
      <vt:lpstr>Resource and Software</vt:lpstr>
      <vt:lpstr>Basic Concepts</vt:lpstr>
      <vt:lpstr>IN DEPTH PROTEGE</vt:lpstr>
      <vt:lpstr> </vt:lpstr>
      <vt:lpstr>Dog and Characteristics as Superclasses</vt:lpstr>
      <vt:lpstr>PowerPoint Presentation</vt:lpstr>
      <vt:lpstr>PowerPoint Presentation</vt:lpstr>
      <vt:lpstr>PROPERTIES AND RESTRICTIONS</vt:lpstr>
      <vt:lpstr>PowerPoint Presentation</vt:lpstr>
      <vt:lpstr>hasToBeExplained</vt:lpstr>
      <vt:lpstr>PowerPoint Presentation</vt:lpstr>
      <vt:lpstr>Data Properties : every Data Property describes a relationship between an entity instance to some literal datatype value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Alkiviadis Kariotis</cp:lastModifiedBy>
  <cp:revision>3</cp:revision>
  <dcterms:created xsi:type="dcterms:W3CDTF">2024-07-22T22:16:50Z</dcterms:created>
  <dcterms:modified xsi:type="dcterms:W3CDTF">2024-07-25T10:57:09Z</dcterms:modified>
</cp:coreProperties>
</file>